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8229600" cx="14630400"/>
  <p:notesSz cx="8229600" cy="14630400"/>
  <p:embeddedFontLst>
    <p:embeddedFont>
      <p:font typeface="Raleway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aleway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hA2mvsGfzbTPOzOvksCpU/lYFG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Medium-bold.fntdata"/><Relationship Id="rId47" Type="http://schemas.openxmlformats.org/officeDocument/2006/relationships/font" Target="fonts/RalewayMedium-regular.fntdata"/><Relationship Id="rId49" Type="http://schemas.openxmlformats.org/officeDocument/2006/relationships/font" Target="fonts/Raleway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aleway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RalewayMedium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57dc3e1f9_0_11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d57dc3e1f9_0_11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57dc3e1f9_0_728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d57dc3e1f9_0_728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57dc3e1f9_0_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2d57dc3e1f9_0_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d57dc3e1f9_0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57dc3e1f9_0_4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2d57dc3e1f9_0_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d57dc3e1f9_0_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57dc3e1f9_0_733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d57dc3e1f9_0_73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57dc3e1f9_0_75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2d57dc3e1f9_0_75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d57dc3e1f9_0_75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57dc3e1f9_0_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g2d57dc3e1f9_0_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2d57dc3e1f9_0_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57dc3e1f9_0_77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d57dc3e1f9_0_77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d57dc3e1f9_0_77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57dc3e1f9_0_78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2d57dc3e1f9_0_78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d57dc3e1f9_0_7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57dc3e1f9_0_79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g2d57dc3e1f9_0_79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d57dc3e1f9_0_79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57dc3e1f9_0_80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g2d57dc3e1f9_0_80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d57dc3e1f9_0_80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57dc3e1f9_0_8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g2d57dc3e1f9_0_8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d57dc3e1f9_0_8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57dc3e1f9_0_8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d57dc3e1f9_0_8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d57dc3e1f9_0_8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581e6c9a0_0_34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2d581e6c9a0_0_34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d581e6c9a0_0_34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581e6c9a0_0_35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2d581e6c9a0_0_3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2d581e6c9a0_0_3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581e6c9a0_0_36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g2d581e6c9a0_0_36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d581e6c9a0_0_36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57dc3e1f9_0_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2d57dc3e1f9_0_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2d57dc3e1f9_0_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57dc3e1f9_0_98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d57dc3e1f9_0_98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2d57dc3e1f9_0_9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d57dc3e1f9_0_99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g2d57dc3e1f9_0_99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d57dc3e1f9_0_99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57dc3e1f9_0_8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2d57dc3e1f9_0_8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d57dc3e1f9_0_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57dc3e1f9_0_6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g2d57dc3e1f9_0_6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d57dc3e1f9_0_6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57dc3e1f9_0_7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2d57dc3e1f9_0_7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d57dc3e1f9_0_7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581e6c9a0_0_3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d581e6c9a0_0_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" name="Google Shape;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Relationship Id="rId5" Type="http://schemas.openxmlformats.org/officeDocument/2006/relationships/image" Target="../media/image4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hyperlink" Target="https://dspace.bc.uepb.edu.br/jspui/bitstream/123456789/5167/1/PDF%20-%20Humberto%20Moreira%20de%20Almeida.pdf" TargetMode="External"/><Relationship Id="rId5" Type="http://schemas.openxmlformats.org/officeDocument/2006/relationships/hyperlink" Target="https://doi.org/10.24432/C56S3T" TargetMode="External"/><Relationship Id="rId6" Type="http://schemas.openxmlformats.org/officeDocument/2006/relationships/hyperlink" Target="https://doi.org/10.24432/C56S3T" TargetMode="External"/><Relationship Id="rId7" Type="http://schemas.openxmlformats.org/officeDocument/2006/relationships/hyperlink" Target="https://www.teses.usp.br/teses/disponiveis/55/55134/tde-12112014-101732/pt-br.php" TargetMode="External"/><Relationship Id="rId8" Type="http://schemas.openxmlformats.org/officeDocument/2006/relationships/hyperlink" Target="https://portaldeperiodicos.unibrasil.com.br/index.php/cadernossaude/article/view/2365/193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emanticscholar.org/paper/Modeling-wine-preferences-by-data-mining-from-Cortez-Cerdeira/bf15a0ccc14ac1deb5cea570c870389c16be019c?utm_source=direct_link" TargetMode="External"/><Relationship Id="rId4" Type="http://schemas.openxmlformats.org/officeDocument/2006/relationships/hyperlink" Target="https://www.semanticscholar.org/paper/Modeling-Wine-Quality-from-Physicochemical-Angus/f9c457828e4e26ab2ae6f0f9a4cea66c98767df6?utm_source=direct_link" TargetMode="External"/><Relationship Id="rId5" Type="http://schemas.openxmlformats.org/officeDocument/2006/relationships/hyperlink" Target="https://www.semanticscholar.org/paper/Modeling-the-Preference-of-Wine-Quality-Using-Based-Agyemang/a5c6f899b1ac4b57805102252be02ddc8ec2b5c2?utm_source=direct_link" TargetMode="External"/><Relationship Id="rId6" Type="http://schemas.openxmlformats.org/officeDocument/2006/relationships/hyperlink" Target="https://www.semanticscholar.org/paper/Modeling-Wine-Preferences-from-Physicochemical-Nebot-Mugica/e7c34d5b766df595105a9732355bb7dfb0f1dada?utm_source=direct_lin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949653" y="2292744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6150"/>
              <a:buFont typeface="Raleway"/>
              <a:buNone/>
            </a:pPr>
            <a:r>
              <a:rPr b="0" i="0" lang="en-US" sz="61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Comparação de </a:t>
            </a:r>
            <a:r>
              <a:rPr lang="en-US" sz="61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técnicas</a:t>
            </a:r>
            <a:r>
              <a:rPr b="0" i="0" lang="en-US" sz="61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de regressão Qualidade do Vinho</a:t>
            </a:r>
            <a:endParaRPr b="0" i="0" sz="6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949653" y="7593901"/>
            <a:ext cx="363000" cy="36300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323" y="7344071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/>
          <p:nvPr/>
        </p:nvSpPr>
        <p:spPr>
          <a:xfrm>
            <a:off x="1425903" y="7319444"/>
            <a:ext cx="4296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oboto"/>
              <a:buNone/>
            </a:pPr>
            <a:r>
              <a:rPr b="1" i="0" lang="en-US" sz="2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por Leonardo Reneres dos Santos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57dc3e1f9_0_110"/>
          <p:cNvSpPr txBox="1"/>
          <p:nvPr/>
        </p:nvSpPr>
        <p:spPr>
          <a:xfrm>
            <a:off x="895325" y="380200"/>
            <a:ext cx="7064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Metodologia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g2d57dc3e1f9_0_110"/>
          <p:cNvGrpSpPr/>
          <p:nvPr/>
        </p:nvGrpSpPr>
        <p:grpSpPr>
          <a:xfrm>
            <a:off x="0" y="1903983"/>
            <a:ext cx="4362720" cy="5572537"/>
            <a:chOff x="0" y="1189989"/>
            <a:chExt cx="2726700" cy="3482836"/>
          </a:xfrm>
        </p:grpSpPr>
        <p:sp>
          <p:nvSpPr>
            <p:cNvPr id="184" name="Google Shape;184;g2d57dc3e1f9_0_110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Implementação e Teste Inicial</a:t>
              </a:r>
              <a:endParaRPr b="0" i="0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g2d57dc3e1f9_0_110"/>
            <p:cNvSpPr txBox="1"/>
            <p:nvPr/>
          </p:nvSpPr>
          <p:spPr>
            <a:xfrm>
              <a:off x="199297" y="2057125"/>
              <a:ext cx="2223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Foram implementados e testados os modelos de </a:t>
              </a: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Regressão Linear, Random Forest, Gradient Boosting e Suporte a Vetores de Regressão (SVR) 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 parâmetros padrão, aplicados separadamente nas bases de vinhos tintos e brancos. </a:t>
              </a: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Avalia</a:t>
              </a:r>
              <a:r>
                <a:rPr b="1" lang="en-US" sz="1900">
                  <a:latin typeface="Roboto"/>
                  <a:ea typeface="Roboto"/>
                  <a:cs typeface="Roboto"/>
                  <a:sym typeface="Roboto"/>
                </a:rPr>
                <a:t>ndo</a:t>
              </a: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o desempenho 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inicial com as métricas MSE, MAE, R² e o tempo de execução (TIME).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g2d57dc3e1f9_0_110"/>
          <p:cNvGrpSpPr/>
          <p:nvPr/>
        </p:nvGrpSpPr>
        <p:grpSpPr>
          <a:xfrm>
            <a:off x="3621480" y="1903640"/>
            <a:ext cx="4066080" cy="5572880"/>
            <a:chOff x="2263425" y="1189775"/>
            <a:chExt cx="2541300" cy="3483050"/>
          </a:xfrm>
        </p:grpSpPr>
        <p:sp>
          <p:nvSpPr>
            <p:cNvPr id="187" name="Google Shape;187;g2d57dc3e1f9_0_110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Otimização (Tuning) dos Melhores Modelos</a:t>
              </a:r>
              <a:endParaRPr b="0" i="0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g2d57dc3e1f9_0_110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Após os testes iniciais, foram selecionados os </a:t>
              </a: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três modelos com melhor desempenho (Random Forest, Gradient Boosting e SVR) 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para otimização por </a:t>
              </a: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tuning de hiperparâmetros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usando grid search e random search. Os modelos otimizados foram então comparados com seus resultados iniciais.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g2d57dc3e1f9_0_110"/>
          <p:cNvGrpSpPr/>
          <p:nvPr/>
        </p:nvGrpSpPr>
        <p:grpSpPr>
          <a:xfrm>
            <a:off x="6927958" y="1903640"/>
            <a:ext cx="4066080" cy="5572880"/>
            <a:chOff x="4329974" y="1189775"/>
            <a:chExt cx="2541300" cy="3483050"/>
          </a:xfrm>
        </p:grpSpPr>
        <p:sp>
          <p:nvSpPr>
            <p:cNvPr id="190" name="Google Shape;190;g2d57dc3e1f9_0_110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Validação Cruzada</a:t>
              </a:r>
              <a:endParaRPr b="0" i="0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g2d57dc3e1f9_0_110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Para avaliar a robustez dos modelos, aplicamos validação cruzada k-fold com k=5 , o que permitiu uma média de desempenho mais confiável e minimizou o overfitting. Os resultados da validação foram comparados com os das etapas anteriores.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" name="Google Shape;192;g2d57dc3e1f9_0_110"/>
          <p:cNvGrpSpPr/>
          <p:nvPr/>
        </p:nvGrpSpPr>
        <p:grpSpPr>
          <a:xfrm>
            <a:off x="10234783" y="1903640"/>
            <a:ext cx="4066080" cy="5572880"/>
            <a:chOff x="6396739" y="1189775"/>
            <a:chExt cx="2541300" cy="3483050"/>
          </a:xfrm>
        </p:grpSpPr>
        <p:sp>
          <p:nvSpPr>
            <p:cNvPr id="193" name="Google Shape;193;g2d57dc3e1f9_0_110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Implemetação de Modelos Hibridos</a:t>
              </a:r>
              <a:endParaRPr b="0" i="0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g2d57dc3e1f9_0_110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 o objetivo complementar a análise realizada, foi proposto o adicionamento de modelos de regressão híbridos para teste e treinamento, em busca de resultados melhores que os modelos puros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5" name="Google Shape;195;g2d57dc3e1f9_0_110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cording: Pairing Tea &amp; Wine with Sebastian Beckwith and Sam ..." id="200" name="Google Shape;200;g2d57dc3e1f9_0_728"/>
          <p:cNvPicPr preferRelativeResize="0"/>
          <p:nvPr/>
        </p:nvPicPr>
        <p:blipFill rotWithShape="1">
          <a:blip r:embed="rId3">
            <a:alphaModFix amt="86000"/>
          </a:blip>
          <a:srcRect b="0" l="0" r="0" t="0"/>
          <a:stretch/>
        </p:blipFill>
        <p:spPr>
          <a:xfrm>
            <a:off x="0" y="0"/>
            <a:ext cx="14630400" cy="839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d57dc3e1f9_0_728"/>
          <p:cNvSpPr txBox="1"/>
          <p:nvPr/>
        </p:nvSpPr>
        <p:spPr>
          <a:xfrm>
            <a:off x="4148350" y="6015675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Implementação e Resultados</a:t>
            </a:r>
            <a:endParaRPr b="0" i="0" sz="4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"/>
          <p:cNvPicPr preferRelativeResize="0"/>
          <p:nvPr/>
        </p:nvPicPr>
        <p:blipFill rotWithShape="1">
          <a:blip r:embed="rId3">
            <a:alphaModFix/>
          </a:blip>
          <a:srcRect b="32943" l="0" r="0" t="32947"/>
          <a:stretch/>
        </p:blipFill>
        <p:spPr>
          <a:xfrm>
            <a:off x="0" y="0"/>
            <a:ext cx="14630400" cy="2806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/>
          <p:nvPr/>
        </p:nvSpPr>
        <p:spPr>
          <a:xfrm>
            <a:off x="793790" y="3786068"/>
            <a:ext cx="10989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Pré-Processamento e Limpeza dos Dados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793790" y="483500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Preparar os dados para a análise de regressão.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793790" y="570821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976074" y="5793224"/>
            <a:ext cx="145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650"/>
              <a:buFont typeface="Raleway"/>
              <a:buNone/>
            </a:pPr>
            <a:r>
              <a:rPr b="0" i="0" lang="en-US" sz="2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1530906" y="5708213"/>
            <a:ext cx="3459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Alteração do tipo dos dados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1530906" y="6552962"/>
            <a:ext cx="345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Com a importação, foi necessária a alteração do tipo dos dados de objeto para real (float)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5216962" y="570821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5383411" y="5793224"/>
            <a:ext cx="177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650"/>
              <a:buFont typeface="Raleway"/>
              <a:buNone/>
            </a:pPr>
            <a:r>
              <a:rPr b="0" i="0" lang="en-US" sz="2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5954078" y="5708213"/>
            <a:ext cx="3135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Verificação de valores faltantes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5954078" y="6664682"/>
            <a:ext cx="345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Não foi necessária a exclusão de valores faltantes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9640133" y="5708213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9804440" y="5793224"/>
            <a:ext cx="181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650"/>
              <a:buFont typeface="Raleway"/>
              <a:buNone/>
            </a:pPr>
            <a:r>
              <a:rPr b="0" i="0" lang="en-US" sz="2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10377249" y="5708213"/>
            <a:ext cx="3459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Remoção de outliers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10377249" y="6552962"/>
            <a:ext cx="345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Converter dados para o formato adequado para a análise.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12791209" y="7298195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"/>
          <p:cNvSpPr/>
          <p:nvPr/>
        </p:nvSpPr>
        <p:spPr>
          <a:xfrm>
            <a:off x="671140" y="319727"/>
            <a:ext cx="8111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Remoção de outiers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2746355" y="7284027"/>
            <a:ext cx="1839191" cy="94557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475" y="1876525"/>
            <a:ext cx="6947150" cy="51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"/>
          <p:cNvSpPr txBox="1"/>
          <p:nvPr/>
        </p:nvSpPr>
        <p:spPr>
          <a:xfrm>
            <a:off x="671150" y="1396550"/>
            <a:ext cx="1140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Antes</a:t>
            </a:r>
            <a:endParaRPr b="0" i="0" sz="18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2" name="Google Shape;2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3575" y="1946000"/>
            <a:ext cx="6709901" cy="49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57dc3e1f9_0_3"/>
          <p:cNvSpPr/>
          <p:nvPr/>
        </p:nvSpPr>
        <p:spPr>
          <a:xfrm>
            <a:off x="671140" y="319727"/>
            <a:ext cx="8111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Remoção de outiers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d57dc3e1f9_0_3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d57dc3e1f9_0_3"/>
          <p:cNvSpPr txBox="1"/>
          <p:nvPr/>
        </p:nvSpPr>
        <p:spPr>
          <a:xfrm>
            <a:off x="671150" y="1396550"/>
            <a:ext cx="1140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Depois</a:t>
            </a:r>
            <a:endParaRPr b="0" i="0" sz="18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41" name="Google Shape;241;g2d57dc3e1f9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50" y="2561088"/>
            <a:ext cx="6249450" cy="46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d57dc3e1f9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9975" y="2514275"/>
            <a:ext cx="6309726" cy="4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57dc3e1f9_0_48"/>
          <p:cNvSpPr/>
          <p:nvPr/>
        </p:nvSpPr>
        <p:spPr>
          <a:xfrm>
            <a:off x="720447" y="566380"/>
            <a:ext cx="77031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050"/>
              <a:buFont typeface="Raleway"/>
              <a:buNone/>
            </a:pPr>
            <a:r>
              <a:rPr b="0" i="0" lang="en-US" sz="40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Normalização/Escalonamento de Variáveis numéricas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d57dc3e1f9_0_48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2d57dc3e1f9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450" y="2238425"/>
            <a:ext cx="6940775" cy="44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d57dc3e1f9_0_48"/>
          <p:cNvPicPr preferRelativeResize="0"/>
          <p:nvPr/>
        </p:nvPicPr>
        <p:blipFill rotWithShape="1">
          <a:blip r:embed="rId4">
            <a:alphaModFix/>
          </a:blip>
          <a:srcRect b="0" l="0" r="23838" t="0"/>
          <a:stretch/>
        </p:blipFill>
        <p:spPr>
          <a:xfrm>
            <a:off x="7574125" y="2324275"/>
            <a:ext cx="6652901" cy="43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57dc3e1f9_0_733"/>
          <p:cNvSpPr txBox="1"/>
          <p:nvPr/>
        </p:nvSpPr>
        <p:spPr>
          <a:xfrm>
            <a:off x="276450" y="536725"/>
            <a:ext cx="140775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Aplicação de Técnicas de Regressão Iniciais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d57dc3e1f9_0_733"/>
          <p:cNvSpPr/>
          <p:nvPr/>
        </p:nvSpPr>
        <p:spPr>
          <a:xfrm>
            <a:off x="12690584" y="7233620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2d57dc3e1f9_0_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25" y="1860725"/>
            <a:ext cx="665797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d57dc3e1f9_0_733"/>
          <p:cNvSpPr txBox="1"/>
          <p:nvPr/>
        </p:nvSpPr>
        <p:spPr>
          <a:xfrm>
            <a:off x="7592250" y="1860725"/>
            <a:ext cx="6183300" cy="5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Análise dos resultados iniciais</a:t>
            </a:r>
            <a:endParaRPr b="1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dados do vinho tinto = df1</a:t>
            </a:r>
            <a:endParaRPr b="1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 primeira base de dados o modelo que apresentou melhor desempenho foi a </a:t>
            </a:r>
            <a:r>
              <a:rPr b="1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uma vez que esta teve os </a:t>
            </a:r>
            <a:r>
              <a:rPr b="1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menores valores</a:t>
            </a:r>
            <a:r>
              <a:rPr b="0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 MSE(Erro Quadrático Médio) e MAE (erro médio absoluto) e um maior valor de R2 (Coeficiente de Determinação)</a:t>
            </a:r>
            <a:endParaRPr b="0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dados do vinho branco = df2</a:t>
            </a:r>
            <a:endParaRPr b="1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Também para segunda base de dados o modelo que apresentou melhor desempenho foi a </a:t>
            </a:r>
            <a:r>
              <a:rPr b="1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uma vez que esta teve os </a:t>
            </a:r>
            <a:r>
              <a:rPr b="1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menores valores</a:t>
            </a:r>
            <a:r>
              <a:rPr b="0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 MSE(Erro Quadrático Médio) e MAE (erro médio absoluto) e um </a:t>
            </a:r>
            <a:r>
              <a:rPr b="1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maior valor</a:t>
            </a:r>
            <a:r>
              <a:rPr b="0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 R2 (Coeficiente de Determinação)</a:t>
            </a:r>
            <a:endParaRPr b="0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Portanto em situações normais o Modelo Random forest se mostra mais eficiente e ambas as situações</a:t>
            </a:r>
            <a:endParaRPr b="0" i="0" sz="175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/>
          <p:nvPr/>
        </p:nvSpPr>
        <p:spPr>
          <a:xfrm>
            <a:off x="793790" y="619958"/>
            <a:ext cx="9557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Aplicação de Técnicas de Regressão Iniciais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7"/>
          <p:cNvPicPr preferRelativeResize="0"/>
          <p:nvPr/>
        </p:nvPicPr>
        <p:blipFill rotWithShape="1">
          <a:blip r:embed="rId3">
            <a:alphaModFix/>
          </a:blip>
          <a:srcRect b="17667" l="0" r="5562" t="0"/>
          <a:stretch/>
        </p:blipFill>
        <p:spPr>
          <a:xfrm>
            <a:off x="251725" y="2353400"/>
            <a:ext cx="7304000" cy="381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050" y="3984625"/>
            <a:ext cx="6574726" cy="41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7"/>
          <p:cNvSpPr txBox="1"/>
          <p:nvPr/>
        </p:nvSpPr>
        <p:spPr>
          <a:xfrm>
            <a:off x="7950050" y="2540700"/>
            <a:ext cx="384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DF1 = Base de dados Vinho Tinto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DF2 = Base de dados Vinho Branco 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57dc3e1f9_0_758"/>
          <p:cNvSpPr/>
          <p:nvPr/>
        </p:nvSpPr>
        <p:spPr>
          <a:xfrm>
            <a:off x="793790" y="619958"/>
            <a:ext cx="9557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Aplicação de Técnicas de Regressão Iniciais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2d57dc3e1f9_0_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587" y="1481250"/>
            <a:ext cx="7019414" cy="43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d57dc3e1f9_0_7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100" y="3751975"/>
            <a:ext cx="6694751" cy="43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d57dc3e1f9_0_758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"/>
          <p:cNvSpPr/>
          <p:nvPr/>
        </p:nvSpPr>
        <p:spPr>
          <a:xfrm>
            <a:off x="6195179" y="557570"/>
            <a:ext cx="6708458" cy="632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950"/>
              <a:buFont typeface="Raleway"/>
              <a:buNone/>
            </a:pPr>
            <a:r>
              <a:rPr b="0" i="0" lang="en-US" sz="39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Tunagem dos Parâmetros</a:t>
            </a:r>
            <a:endParaRPr b="0" i="0" sz="3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6195175" y="1494139"/>
            <a:ext cx="77265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50"/>
              <a:buFont typeface="Roboto"/>
              <a:buNone/>
            </a:pPr>
            <a:r>
              <a:rPr b="0" i="0" lang="en-US" sz="165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Assim como específicado, foram escolhidos os modelos de SVR, Random Forest e Gradient Boosting para a avaliação da tunagem de parâmetros</a:t>
            </a:r>
            <a:endParaRPr b="0" i="0" sz="1650" u="none" cap="none" strike="noStrike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50"/>
              <a:buFont typeface="Roboto"/>
              <a:buNone/>
            </a:pPr>
            <a:r>
              <a:t/>
            </a:r>
            <a:endParaRPr b="0" i="0" sz="1550" u="none" cap="none" strike="noStrike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12791209" y="7284027"/>
            <a:ext cx="1839191" cy="94557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9075" y="2399925"/>
            <a:ext cx="8037925" cy="39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8"/>
          <p:cNvSpPr txBox="1"/>
          <p:nvPr/>
        </p:nvSpPr>
        <p:spPr>
          <a:xfrm>
            <a:off x="257175" y="383625"/>
            <a:ext cx="5814300" cy="7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Análise dos resultados após a tunagem</a:t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Base de dados do vinho tinto = df1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primeira base de dados o modelo que apresentou melhor desempenho foi a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uma vez que esta teve os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menores valores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 MSE(Erro Quadrático Médio) e MAE (erro médio absoluto) e um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maior valor de R2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(Coeficiente de Determinação)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Todavia devido a seu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alto tempo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 treinamento e teste ser longo, em aplicações em que o tempo de execução seja um fator importante indicado seria o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SRV com Tunagem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Base de dados do vinho branco = df2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Já para segunda base de dados o modelo que apresentou melhor desempenho foi a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com uma leve vantagem sobre o Gradient Boostion uma vez que esta teve os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menores valores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 MSE(Erro Quadrático Médio) e MAE (erro médio absoluto) e um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maior valor de R2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(Coeficiente de Determinação)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Todavia este sofre o mesmo problema do Random Forest quando ao seu tempo de execução, sendo extremamente lento.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Portanto é necessária interpretação do utilizador da ferramenta para determinar qual o melhor algoritmo que pode ser aplicado para seu objetivo.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g2d57dc3e1f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d57dc3e1f9_0_17"/>
          <p:cNvSpPr/>
          <p:nvPr/>
        </p:nvSpPr>
        <p:spPr>
          <a:xfrm>
            <a:off x="6680840" y="154841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Introdução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g2d57dc3e1f9_0_17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g2d57dc3e1f9_0_17"/>
          <p:cNvSpPr/>
          <p:nvPr/>
        </p:nvSpPr>
        <p:spPr>
          <a:xfrm>
            <a:off x="6680825" y="2394624"/>
            <a:ext cx="7556400" cy="5381100"/>
          </a:xfrm>
          <a:prstGeom prst="roundRect">
            <a:avLst>
              <a:gd fmla="val 720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2d57dc3e1f9_0_17"/>
          <p:cNvSpPr/>
          <p:nvPr/>
        </p:nvSpPr>
        <p:spPr>
          <a:xfrm>
            <a:off x="6803225" y="2823798"/>
            <a:ext cx="7087500" cy="4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Neste projeto, buscou-se realizar uma análise comparativa de modelos de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regressão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aplicados ao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*Wine Quality Dataset*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 UCI Machine Learning Repository, que contém dados físico-químicos de vinhos. Utilizaram-se métricas de desempenho, como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 quadrático médio (MSE)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erro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absoluto médio (MAE) </a:t>
            </a:r>
            <a:r>
              <a:rPr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coeficiente de determinação (R²)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para avaliar a precisão dos modelos e identificar o mais adequado para prever de forma precisa a qualidade dos vinhos.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57dc3e1f9_0_772"/>
          <p:cNvSpPr/>
          <p:nvPr/>
        </p:nvSpPr>
        <p:spPr>
          <a:xfrm>
            <a:off x="793800" y="619950"/>
            <a:ext cx="9817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Aplicação de Técnicas de Regressão:</a:t>
            </a:r>
            <a:endParaRPr b="0" i="0" sz="4450" u="none" cap="none" strike="noStrike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Tunning</a:t>
            </a:r>
            <a:endParaRPr b="0" i="0" sz="4450" u="none" cap="none" strike="noStrike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4" name="Google Shape;294;g2d57dc3e1f9_0_7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525" y="1414150"/>
            <a:ext cx="6753250" cy="41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d57dc3e1f9_0_772"/>
          <p:cNvSpPr/>
          <p:nvPr/>
        </p:nvSpPr>
        <p:spPr>
          <a:xfrm>
            <a:off x="12791209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2d57dc3e1f9_0_772"/>
          <p:cNvPicPr preferRelativeResize="0"/>
          <p:nvPr/>
        </p:nvPicPr>
        <p:blipFill rotWithShape="1">
          <a:blip r:embed="rId4">
            <a:alphaModFix/>
          </a:blip>
          <a:srcRect b="1535" l="0" r="1077" t="0"/>
          <a:stretch/>
        </p:blipFill>
        <p:spPr>
          <a:xfrm>
            <a:off x="186025" y="3315025"/>
            <a:ext cx="7321924" cy="46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d57dc3e1f9_0_772"/>
          <p:cNvSpPr txBox="1"/>
          <p:nvPr/>
        </p:nvSpPr>
        <p:spPr>
          <a:xfrm>
            <a:off x="683575" y="2344075"/>
            <a:ext cx="384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DF1 = Base de dados Vinho Tinto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DF2 = Base de dados Vinho Branco 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57dc3e1f9_0_782"/>
          <p:cNvSpPr/>
          <p:nvPr/>
        </p:nvSpPr>
        <p:spPr>
          <a:xfrm>
            <a:off x="793800" y="619950"/>
            <a:ext cx="9930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Aplicação de Técnicas de Regressão :</a:t>
            </a:r>
            <a:endParaRPr b="0" i="0" sz="4450" u="none" cap="none" strike="noStrike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Tunning</a:t>
            </a:r>
            <a:endParaRPr b="0" i="0" sz="4450" u="none" cap="none" strike="noStrike">
              <a:solidFill>
                <a:srgbClr val="1B1B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4" name="Google Shape;304;g2d57dc3e1f9_0_782"/>
          <p:cNvPicPr preferRelativeResize="0"/>
          <p:nvPr/>
        </p:nvPicPr>
        <p:blipFill rotWithShape="1">
          <a:blip r:embed="rId3">
            <a:alphaModFix/>
          </a:blip>
          <a:srcRect b="0" l="0" r="0" t="1882"/>
          <a:stretch/>
        </p:blipFill>
        <p:spPr>
          <a:xfrm>
            <a:off x="246500" y="2196350"/>
            <a:ext cx="6893275" cy="455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d57dc3e1f9_0_7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8275" y="3585075"/>
            <a:ext cx="7160575" cy="464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773201" y="614000"/>
            <a:ext cx="130758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Raleway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Modelo de Técnicas de Regressão: Cross Validation</a:t>
            </a:r>
            <a:endParaRPr b="0" i="0" sz="4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12741977" y="7214771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200" y="2553425"/>
            <a:ext cx="5625350" cy="4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9"/>
          <p:cNvSpPr txBox="1"/>
          <p:nvPr/>
        </p:nvSpPr>
        <p:spPr>
          <a:xfrm>
            <a:off x="7048500" y="2553425"/>
            <a:ext cx="5984100" cy="5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Base de dados do vinho tinto = df1</a:t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primeira base de dados o modelo que apresentou melhor desempenho foi a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uma vez que esta teve os menores valores de MSE(Erro Quadrático Médio) e MAE (erro médio absoluto) e um maior valor de R2 (Coeficiente de Determinação)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Base de dados do vinho branco = df2</a:t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 mesmo modo para segunda base de dados o modelo que apresentou melhor desempenho foi a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uma vez que esta teve os menores valores de MSE(Erro Quadrático Médio) e MAE (erro médio absoluto) e um maior valor de R2 (Coeficiente de Determinação)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57dc3e1f9_0_794"/>
          <p:cNvSpPr/>
          <p:nvPr/>
        </p:nvSpPr>
        <p:spPr>
          <a:xfrm>
            <a:off x="439500" y="597525"/>
            <a:ext cx="1375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Raleway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Aplicação de Técnicas de Regressão: Cross Validation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2d57dc3e1f9_0_7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00" y="1537250"/>
            <a:ext cx="7340051" cy="40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d57dc3e1f9_0_7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150" y="4403636"/>
            <a:ext cx="6851076" cy="3760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eiro:Red Wine Glass.jpg – Wikipédia, a enciclopédia livre" id="323" name="Google Shape;323;g2d57dc3e1f9_0_7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3475" y="1463300"/>
            <a:ext cx="1440025" cy="26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d57dc3e1f9_0_794"/>
          <p:cNvSpPr txBox="1"/>
          <p:nvPr/>
        </p:nvSpPr>
        <p:spPr>
          <a:xfrm>
            <a:off x="10421475" y="1537250"/>
            <a:ext cx="384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DF1 = Base de dados Vinho Tinto 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57dc3e1f9_0_803"/>
          <p:cNvSpPr/>
          <p:nvPr/>
        </p:nvSpPr>
        <p:spPr>
          <a:xfrm>
            <a:off x="793802" y="619950"/>
            <a:ext cx="1193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Raleway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Aplicação de de Regressão Logística: Cross Validation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d57dc3e1f9_0_803"/>
          <p:cNvSpPr/>
          <p:nvPr/>
        </p:nvSpPr>
        <p:spPr>
          <a:xfrm>
            <a:off x="12741977" y="7214771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2d57dc3e1f9_0_8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4375" y="2056299"/>
            <a:ext cx="7506300" cy="41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d57dc3e1f9_0_8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75" y="4359100"/>
            <a:ext cx="6643001" cy="37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57dc3e1f9_0_820"/>
          <p:cNvSpPr/>
          <p:nvPr/>
        </p:nvSpPr>
        <p:spPr>
          <a:xfrm>
            <a:off x="793802" y="619950"/>
            <a:ext cx="1193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Raleway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Aplicação de de Regressão Logística: Cross Validation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d57dc3e1f9_0_820"/>
          <p:cNvSpPr/>
          <p:nvPr/>
        </p:nvSpPr>
        <p:spPr>
          <a:xfrm>
            <a:off x="12741977" y="7214771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2d57dc3e1f9_0_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1776" y="1481250"/>
            <a:ext cx="7586224" cy="407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d57dc3e1f9_0_8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4502475"/>
            <a:ext cx="6586976" cy="365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d57dc3e1f9_0_820"/>
          <p:cNvPicPr preferRelativeResize="0"/>
          <p:nvPr/>
        </p:nvPicPr>
        <p:blipFill rotWithShape="1">
          <a:blip r:embed="rId5">
            <a:alphaModFix/>
          </a:blip>
          <a:srcRect b="0" l="2910" r="2909" t="0"/>
          <a:stretch/>
        </p:blipFill>
        <p:spPr>
          <a:xfrm>
            <a:off x="793799" y="2135650"/>
            <a:ext cx="1325374" cy="2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d57dc3e1f9_0_820"/>
          <p:cNvSpPr txBox="1"/>
          <p:nvPr/>
        </p:nvSpPr>
        <p:spPr>
          <a:xfrm>
            <a:off x="2379119" y="2896295"/>
            <a:ext cx="353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DF2 = Base de dados Vinho Branco 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57dc3e1f9_0_813"/>
          <p:cNvSpPr/>
          <p:nvPr/>
        </p:nvSpPr>
        <p:spPr>
          <a:xfrm>
            <a:off x="439500" y="597525"/>
            <a:ext cx="1375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Raleway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Aplicação de Técnicas de Regressão: Cross Validation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g2d57dc3e1f9_0_8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625" y="1582075"/>
            <a:ext cx="7176251" cy="39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d57dc3e1f9_0_8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5525" y="4193075"/>
            <a:ext cx="7082926" cy="39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581e6c9a0_0_340"/>
          <p:cNvSpPr/>
          <p:nvPr/>
        </p:nvSpPr>
        <p:spPr>
          <a:xfrm>
            <a:off x="179600" y="401275"/>
            <a:ext cx="13761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Raleway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Modelo de Técnicas de Regressão: Modelos Hibridos</a:t>
            </a:r>
            <a:endParaRPr b="0" i="0" sz="4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d581e6c9a0_0_340"/>
          <p:cNvSpPr/>
          <p:nvPr/>
        </p:nvSpPr>
        <p:spPr>
          <a:xfrm>
            <a:off x="12741977" y="7214771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d581e6c9a0_0_340"/>
          <p:cNvSpPr txBox="1"/>
          <p:nvPr/>
        </p:nvSpPr>
        <p:spPr>
          <a:xfrm>
            <a:off x="434700" y="1155300"/>
            <a:ext cx="13761000" cy="7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1: Random Forest + Gradient Boosting (meta: Linear Regression)</a:t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2: Random Forest + Gradient Boosting (meta: Ridge Regression)</a:t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3: Random Forest + AdaBoost (meta: Linear Regression)</a:t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4 : Gradient Boosting + AdaBoost (meta: Ridge Regression)</a:t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Eficácia dos Modelos (MSE, MAE, R²)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1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3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são os mais </a:t>
            </a: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precisos para ambos os tipos de vinho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vinhos tintos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1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apresentou ligeiramente menor MSE (0.0146 vs 0.0147) e R² levemente maior (0.461 vs 0.458) do que Stacked Model 3.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vinhos brancos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Stacked Model 1 e Stacked Model 3 tiveram desempenho praticamente idêntico em MSE (0.0126) e R² (~0.461).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4 teve o </a:t>
            </a: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pior desempenho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para ambos os tipos de vinho, com MSE e MAE mais altos e R² mais baixos, indicando baixa capacidade de previsão.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Conclusão de Eficácia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1 e Stacked Model 3 são os melhores em precisão para ambos os vinhos.</a:t>
            </a:r>
            <a:endParaRPr b="1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Tempo de Execução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4 foi o mais rápido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para ambos os tipos de vinho (3.07 s para tintos e 6.47 s para brancos) mas com precisão inferior.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1 e Stacked Model 3 </a:t>
            </a: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foram mais lentos para vinhos brancos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(~13 segundos) e moderados para vinhos tintos (3.4–4 segundos).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Conclusão de Tempo:</a:t>
            </a:r>
            <a:r>
              <a:rPr b="0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en-US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4 é mais rápido, mas sacrifica precisão; Stacked Model 1 e Stacked Model 3 são moderados para vinhos tintos, mas consideravelmente mais lentos para brancos.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2d581e6c9a0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00" y="1087650"/>
            <a:ext cx="5882675" cy="29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581e6c9a0_0_350"/>
          <p:cNvSpPr/>
          <p:nvPr/>
        </p:nvSpPr>
        <p:spPr>
          <a:xfrm>
            <a:off x="179600" y="401275"/>
            <a:ext cx="13761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Raleway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Modelo de Técnicas de Regressão: Modelos Hibridos</a:t>
            </a:r>
            <a:endParaRPr b="0" i="0" sz="4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d581e6c9a0_0_350"/>
          <p:cNvSpPr/>
          <p:nvPr/>
        </p:nvSpPr>
        <p:spPr>
          <a:xfrm>
            <a:off x="12741977" y="7214771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2d581e6c9a0_0_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775" y="1187900"/>
            <a:ext cx="7080701" cy="54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d581e6c9a0_0_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7025" y="2933925"/>
            <a:ext cx="6931650" cy="52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581e6c9a0_0_360"/>
          <p:cNvSpPr/>
          <p:nvPr/>
        </p:nvSpPr>
        <p:spPr>
          <a:xfrm>
            <a:off x="179600" y="401275"/>
            <a:ext cx="13761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Raleway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Modelo de Técnicas de Regressão: Modelos Hibridos</a:t>
            </a:r>
            <a:endParaRPr b="0" i="0" sz="4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2d581e6c9a0_0_360"/>
          <p:cNvSpPr/>
          <p:nvPr/>
        </p:nvSpPr>
        <p:spPr>
          <a:xfrm>
            <a:off x="12741977" y="7214771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2d581e6c9a0_0_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950" y="1131925"/>
            <a:ext cx="7394050" cy="542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d581e6c9a0_0_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000" y="3191075"/>
            <a:ext cx="6744800" cy="47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2d57dc3e1f9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399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2d57dc3e1f9_0_34"/>
          <p:cNvSpPr/>
          <p:nvPr/>
        </p:nvSpPr>
        <p:spPr>
          <a:xfrm>
            <a:off x="229615" y="87386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Introdução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2d57dc3e1f9_0_34"/>
          <p:cNvSpPr/>
          <p:nvPr/>
        </p:nvSpPr>
        <p:spPr>
          <a:xfrm>
            <a:off x="6295130" y="660947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d57dc3e1f9_0_34"/>
          <p:cNvSpPr/>
          <p:nvPr/>
        </p:nvSpPr>
        <p:spPr>
          <a:xfrm>
            <a:off x="229600" y="1720075"/>
            <a:ext cx="8527500" cy="6288900"/>
          </a:xfrm>
          <a:prstGeom prst="roundRect">
            <a:avLst>
              <a:gd fmla="val 720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2d57dc3e1f9_0_34"/>
          <p:cNvSpPr/>
          <p:nvPr/>
        </p:nvSpPr>
        <p:spPr>
          <a:xfrm>
            <a:off x="600975" y="1903950"/>
            <a:ext cx="7996800" cy="6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95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trabalho se estrutura nos seguintes objetivos: 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95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Avaliar a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precisão de modelos de regressão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incluindo Regressão Linear, SVR, Random Forest e técnicas de Boosting, para prever a qualidade do vinho.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95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Comparar e interpretar as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métricas de desempenho dos modelos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95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Identificar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vantagens e limitações de cada modelo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em termos de complexidade, interpretabilidade e sensibilidade a ruídos e *outliers*.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95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Dada as características da base de dados utilizada, explorar os impactos provenientes do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tamanho da base de dados</a:t>
            </a: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utilizada em cada um dos algoritmos.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"/>
          <p:cNvSpPr/>
          <p:nvPr/>
        </p:nvSpPr>
        <p:spPr>
          <a:xfrm>
            <a:off x="468815" y="211570"/>
            <a:ext cx="10568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Comparação dos Resultados Obtidos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0"/>
          <p:cNvSpPr/>
          <p:nvPr/>
        </p:nvSpPr>
        <p:spPr>
          <a:xfrm>
            <a:off x="12725309" y="7173145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4175"/>
            <a:ext cx="6590932" cy="329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491025"/>
            <a:ext cx="6590932" cy="37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7675" y="1064175"/>
            <a:ext cx="7342725" cy="329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7675" y="4498593"/>
            <a:ext cx="7276926" cy="370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57dc3e1f9_0_982"/>
          <p:cNvSpPr/>
          <p:nvPr/>
        </p:nvSpPr>
        <p:spPr>
          <a:xfrm>
            <a:off x="379140" y="154245"/>
            <a:ext cx="10568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Comparação dos Resultados Obtidos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d57dc3e1f9_0_982"/>
          <p:cNvSpPr/>
          <p:nvPr/>
        </p:nvSpPr>
        <p:spPr>
          <a:xfrm>
            <a:off x="12725309" y="7173145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d57dc3e1f9_0_982"/>
          <p:cNvSpPr txBox="1"/>
          <p:nvPr/>
        </p:nvSpPr>
        <p:spPr>
          <a:xfrm>
            <a:off x="707571" y="1371599"/>
            <a:ext cx="13389430" cy="6510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 análise dos modelos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Regressão Linear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SVR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Gradient Boosting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modelos híbridos (stacking)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com base nas métricas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MSE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R²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Tempo de Execução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observamos o desempenho em duas bases de dados de tamanhos distintos: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df1: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conjunto menor, com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1600 instâncias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;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df2: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conjunto maior, com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4899 instâncias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Comparação dos Resultados:</a:t>
            </a:r>
            <a:endParaRPr b="1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Modelos Padrões sem Tunagem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df1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Gradient Boosting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alcançaram melhores resultados em MSE e R² em relação à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Regressão Linear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ao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SVR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mas com maior custo computacional.</a:t>
            </a:r>
            <a:endParaRPr/>
          </a:p>
          <a:p>
            <a:pPr indent="0" lvl="0" marL="1397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df2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novamente se destacou em precisão, com um tempo de execução bem maior, seguido pelo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Gradient Boosting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Modelos com Tunagem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tunagem permitiu melhorias significativas para todos os modelos, com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Gradient Boosting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apresentando melhor desempenho em precisão em ambos os conjuntos de dados, mas com aumentos expressivos nos tempos de execução, especialmente para 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no df2.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/>
          <p:nvPr/>
        </p:nvSpPr>
        <p:spPr>
          <a:xfrm>
            <a:off x="379140" y="154245"/>
            <a:ext cx="10568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Comparação dos Resultados Obtidos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12725309" y="7173145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3"/>
          <p:cNvSpPr txBox="1"/>
          <p:nvPr/>
        </p:nvSpPr>
        <p:spPr>
          <a:xfrm>
            <a:off x="707571" y="1371599"/>
            <a:ext cx="13389430" cy="6510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Resultados com Cross-Validation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Cross-Validation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Gradient Boosting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continuaram com valores superiores de precisão. Embora o custo computacional tenha sido otimizado, ainda foi consideravelmente maior que o da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Regressão Linear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Modelos Híbridos (Stacking)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introdução de modelos híbridos de empilhamento (</a:t>
            </a:r>
            <a:r>
              <a:rPr b="0" i="1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models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 buscou melhorar a robustez e a precisão combinando modelos base: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1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3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apresentaram os melhores valores de MSE e R² para ambos os tipos de vinho, mantendo-se entre os modelos com melhores resultados de precisão, especialmente em relação ao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MSE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Comparado aos modelos individuais, os modelos híbridos mostraram-se competitivos e com menor custo computacional que 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no conjunto maior (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df2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), com tempos de execução entre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 a 13 segundos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tornando-os opções de precisão e desempenho relativamente equilibrados.</a:t>
            </a:r>
            <a:endParaRPr/>
          </a:p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4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obteve o menor desempenho, especialmente em vinhos brancos, com menor R² e um MSE mais alto em comparação aos outros modelos híbridos.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57dc3e1f9_0_995"/>
          <p:cNvSpPr/>
          <p:nvPr/>
        </p:nvSpPr>
        <p:spPr>
          <a:xfrm>
            <a:off x="367940" y="446895"/>
            <a:ext cx="10568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Conclusão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d57dc3e1f9_0_995"/>
          <p:cNvSpPr/>
          <p:nvPr/>
        </p:nvSpPr>
        <p:spPr>
          <a:xfrm>
            <a:off x="12725309" y="7173145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2d57dc3e1f9_0_995"/>
          <p:cNvSpPr txBox="1"/>
          <p:nvPr/>
        </p:nvSpPr>
        <p:spPr>
          <a:xfrm>
            <a:off x="435200" y="1232650"/>
            <a:ext cx="14042700" cy="6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Modelo de Melhor Desempenho:</a:t>
            </a:r>
            <a:r>
              <a:rPr b="0" i="0" lang="en-US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23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Entre os modelos testados,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 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permaneceu como o modelo com maior precisão em termos de MSE e R², tanto para df1 quanto df2. No entanto, os modelos híbridos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Model 1 e 3 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destacaram-se por oferecer um desempenho competitivo com menor custo computacional.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Impacto do Tamanho da Base:</a:t>
            </a:r>
            <a:r>
              <a:rPr b="0" i="0" lang="en-US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23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tempo de execução aumentou substancialmente para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 e Gradient Boosting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com o aumento do tamanho do conjunto de dados. Os modelos híbridos mantiveram uma relação de custo-benefício mais vantajosa no conjunto maior.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Custo Computacional:</a:t>
            </a:r>
            <a:r>
              <a:rPr b="0" i="0" lang="en-US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23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Regressão Linear contínua como a opção mais rápida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enquanto Random Forest apresenta o maior custo computacional. Os modelos híbridos proporcionaram um equilíbrio entre desempenho e custo, adequados para cenários que demandam boa precisão sem sacrificar tanto o tempo de execução.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Recomendação Final:</a:t>
            </a:r>
            <a:r>
              <a:rPr b="0" i="0" lang="en-US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23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precisão máxima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em ambas as bases,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 com tunagem é o modelo recomendado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No entanto, para um c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ompromisso entre precisão e tempo de execução, Stacked Model 1(</a:t>
            </a:r>
            <a:r>
              <a:rPr lang="en-US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 + Gradient Boosting (meta: Linear Regression)</a:t>
            </a:r>
            <a:r>
              <a:rPr b="1" lang="en-US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Stacked Model 3(</a:t>
            </a:r>
            <a:r>
              <a:rPr lang="en-US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 + AdaBoost (meta: Linear Regression)</a:t>
            </a:r>
            <a:r>
              <a:rPr b="1" lang="en-US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são opções muito viáveis, especialmente em contextos com grandes volumes de dados.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0" name="Google Shape;420;g2d57dc3e1f9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067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d57dc3e1f9_0_82"/>
          <p:cNvSpPr/>
          <p:nvPr/>
        </p:nvSpPr>
        <p:spPr>
          <a:xfrm>
            <a:off x="6267925" y="614002"/>
            <a:ext cx="75810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Raleway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Referências:</a:t>
            </a:r>
            <a:endParaRPr b="0" i="0" sz="4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d57dc3e1f9_0_82"/>
          <p:cNvSpPr/>
          <p:nvPr/>
        </p:nvSpPr>
        <p:spPr>
          <a:xfrm>
            <a:off x="12741977" y="7214771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2d57dc3e1f9_0_82"/>
          <p:cNvSpPr txBox="1"/>
          <p:nvPr/>
        </p:nvSpPr>
        <p:spPr>
          <a:xfrm>
            <a:off x="5936100" y="1520825"/>
            <a:ext cx="7064400" cy="6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ALMEIDA, H. M. de. Análise de regressão linear múltipla com estudo relacionado a horas de máquinas paradas na linha de produção de uma indústria de calçados. 2014. Trabalho de Conclusão de Curso (Graduação em Estatística) – Universidade Estadual da Paraíba, Centro de Ciências e Tecnologia, Campina Grande, 2014. Disponível em: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https://dspace.bc.uepb.edu.br/jspui/bitstream/123456789/5167/1/PDF%20-%20Humberto%20Moreira%20de%20Almeida.pdf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Acesso em: 25 outubro. 2024. DOI: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https://doi.org/10.24432/C56S3T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CORTEZ, Paulo; CERDEIRA, A.; ALMEIDA, F.; MATOS, T.; REIS, J. Wine Quality. 2009. UCI Machine Learning Repository. DOI: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https://doi.org/10.24432/C56S3T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DOSUALDO, D. G. Investigação de regressão no processo de mineração de dados. 2003. Dissertação (Mestrado em Ciências Matemáticas e de Computação) – Instituto de Ciências Matemáticas e de Computação, Universidade de São Paulo, São Carlos, 2003. Disponível em: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https://www.teses.usp.br/teses/disponiveis/55/55134/tde-12112014-101732/pt-br.php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25 out. 2024.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LOVATO, M.; WAGNER, R. Avaliação da qualidade dos vinhos de mesa suave por análises físico-químicas. Cadernos da Escola de Saúde, Curitiba, v. 2, n. 8, 2017. Disponível em: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https://portaldeperiodicos.unibrasil.com.br/index.php/cadernossaude/article/view/2365/1937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26 out. 2024.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720447" y="566380"/>
            <a:ext cx="7703106" cy="1286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050"/>
              <a:buFont typeface="Raleway"/>
              <a:buNone/>
            </a:pPr>
            <a:r>
              <a:rPr b="0" i="0" lang="en-US" sz="40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Trabalhos relacionados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758100" y="1434900"/>
            <a:ext cx="13114200" cy="6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Trabalho principal (original e base outras sitações) :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Cortez, P., Antonio Luíz Cerdeira, Fernando Almeida, Telmo Matos and José Reis. “Modeling wine preferences by data mining from physicochemical properties.” Decis. Support Syst. 47 (2009): 547-553.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https://www.semanticscholar.org/paper/Modeling-wine-preferences-by-data-mining-from-Cortez-Cerdeira/bf15a0ccc14ac1deb5cea570c870389c16be019c?utm_source=direct_link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Outros trabalhos (usam o trabalho original como citação):</a:t>
            </a:r>
            <a:endParaRPr b="1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Angus, D. C.. “Modeling Wine Quality from Physicochemical Properties.” (2019).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○"/>
            </a:pPr>
            <a:r>
              <a:rPr b="0" i="0" lang="en-US" sz="17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https://www.semanticscholar.org/paper/Modeling-Wine-Quality-from-Physicochemical-Angus/f9c457828e4e26ab2ae6f0f9a4cea66c98767df6?utm_source=direct_link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Agyemang, Perpetual O.. “Modeling the Preference of Wine Quality Using Logistic Regression Techniques Based on Physicochemical Properties.” (2010).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○"/>
            </a:pPr>
            <a:r>
              <a:rPr b="0" i="0" lang="en-US" sz="17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https://www.semanticscholar.org/paper/Modeling-the-Preference-of-Wine-Quality-Using-Based-Agyemang/a5c6f899b1ac4b57805102252be02ddc8ec2b5c2?utm_source=direct_link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Nebot, Àngela, Francisco Mugica and Antoni Escobet. “Modeling Wine Preferences from Physicochemical Properties using Fuzzy Techniques.” International Conference on Simulation and Modeling Methodologies, Technologies and Applications (2015).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○"/>
            </a:pPr>
            <a:r>
              <a:rPr b="0" i="0" lang="en-US" sz="17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https://www.semanticscholar.org/paper/Modeling-Wine-Preferences-from-Physicochemical-Nebot-Mugica/e7c34d5b766df595105a9732355bb7dfb0f1dada?utm_source=direct_link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5531" r="5531" t="0"/>
          <a:stretch/>
        </p:blipFill>
        <p:spPr>
          <a:xfrm>
            <a:off x="0" y="0"/>
            <a:ext cx="54864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/>
          <p:nvPr/>
        </p:nvSpPr>
        <p:spPr>
          <a:xfrm>
            <a:off x="6680840" y="154841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Fundamentos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6594975" y="2476225"/>
            <a:ext cx="7556400" cy="4678500"/>
          </a:xfrm>
          <a:prstGeom prst="roundRect">
            <a:avLst>
              <a:gd fmla="val 720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projeto utiliza o *Wine Quality Dataset* do repositório da UCI Machine Learning, que contém 6497 amostras, sendo 1599 de vinhos tintos e 4898 de vinhos brancos. Cada amostra é caracterizada por 11 variáveis físico-químicas (como acidez, teor alcoólico e pH) e uma variável de saída que representa a qualidade do vinho em uma escala de 0 a 10.</a:t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implementação foi realizada em Python, utilizando bibliotecas como scikit-learn, pandas, numpy e matplotlib para visualização dos resultados.</a:t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4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674576" y="470751"/>
            <a:ext cx="6139815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Raleway"/>
              <a:buNone/>
            </a:pPr>
            <a:r>
              <a:rPr b="0" i="0" lang="en-US" sz="32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Apresentação da Base de Dados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74576" y="1224893"/>
            <a:ext cx="8002667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Base de dados Wine Quality - contém informações sobre a qualidade do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674576" y="1669235"/>
            <a:ext cx="8002667" cy="6147673"/>
          </a:xfrm>
          <a:prstGeom prst="roundRect">
            <a:avLst>
              <a:gd fmla="val 1114" name="adj"/>
            </a:avLst>
          </a:prstGeom>
          <a:noFill/>
          <a:ln cap="flat" cmpd="sng" w="9525">
            <a:solidFill>
              <a:srgbClr val="000000">
                <a:alpha val="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82196" y="1676855"/>
            <a:ext cx="7987427" cy="4717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845192" y="1782225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Variável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4842716" y="1782225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Descrição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682196" y="2148580"/>
            <a:ext cx="7987427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845192" y="2253950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fixed acidity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4842716" y="2253950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Acidez fixa do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82196" y="2620306"/>
            <a:ext cx="7987427" cy="4717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845192" y="2725676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volatile acidity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4842716" y="2725676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Acidez volátil do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82196" y="3092031"/>
            <a:ext cx="7987427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845192" y="3197402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citric acid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4842716" y="3197402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Ácido cítrico do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82196" y="3563757"/>
            <a:ext cx="7987427" cy="4717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845192" y="3669127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residual sugar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4842716" y="3669127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Açúcar residual no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682196" y="4035483"/>
            <a:ext cx="7987427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45192" y="4140853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chlorides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4842716" y="4140853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Cloreto no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682196" y="4507208"/>
            <a:ext cx="7987427" cy="4717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845192" y="4612579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free sulfur dioxide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4842716" y="4612579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Dióxido de enxofre livre no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682196" y="4978934"/>
            <a:ext cx="7987427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845192" y="5084304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total sulfur dioxide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4842716" y="5084304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Dióxido de enxofre total no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682196" y="5450660"/>
            <a:ext cx="7987427" cy="4717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845192" y="5556030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density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4842716" y="5556030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Densidade do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682196" y="5922385"/>
            <a:ext cx="7987427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845192" y="6027755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4842716" y="6027755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pH do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682196" y="6394111"/>
            <a:ext cx="7987427" cy="4717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845192" y="6499481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sulphates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4842716" y="6499481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Sulfato no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682196" y="6865836"/>
            <a:ext cx="7987427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845192" y="6971207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alcohol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4842716" y="6971207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Teor alcoólico do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682196" y="7337562"/>
            <a:ext cx="7987427" cy="47172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845192" y="7442932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quality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4842716" y="7442932"/>
            <a:ext cx="3663910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Nota de qualidade do vinho.</a:t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57dc3e1f9_0_66"/>
          <p:cNvSpPr/>
          <p:nvPr/>
        </p:nvSpPr>
        <p:spPr>
          <a:xfrm>
            <a:off x="793765" y="98424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Fundamentos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d57dc3e1f9_0_66"/>
          <p:cNvSpPr/>
          <p:nvPr/>
        </p:nvSpPr>
        <p:spPr>
          <a:xfrm>
            <a:off x="707900" y="2096000"/>
            <a:ext cx="7556400" cy="3803400"/>
          </a:xfrm>
          <a:prstGeom prst="roundRect">
            <a:avLst>
              <a:gd fmla="val 720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 avaliar o desempenho dos modelos de regressão aplicados, são usadas métricas como:</a:t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**Erro Quadrático Médio (MSE)**</a:t>
            </a: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mede o erro médio ao quadrado entre as previsões e valores reais.</a:t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**Erro Absoluto Médio (MAE)**</a:t>
            </a: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indica a magnitude média do erro entre previsões e valores observados.</a:t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**Coeficiente de Determinação (R²)**</a:t>
            </a: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indica a proporção da variabilidade explicada pelo modelo.</a:t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Time:</a:t>
            </a: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medida de tempo usava para comparação entre os algoritmos</a:t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d57dc3e1f9_0_66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2d57dc3e1f9_0_66"/>
          <p:cNvPicPr preferRelativeResize="0"/>
          <p:nvPr/>
        </p:nvPicPr>
        <p:blipFill rotWithShape="1">
          <a:blip r:embed="rId3">
            <a:alphaModFix/>
          </a:blip>
          <a:srcRect b="0" l="12429" r="12421" t="0"/>
          <a:stretch/>
        </p:blipFill>
        <p:spPr>
          <a:xfrm>
            <a:off x="9144000" y="0"/>
            <a:ext cx="5486400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d57dc3e1f9_0_74"/>
          <p:cNvPicPr preferRelativeResize="0"/>
          <p:nvPr/>
        </p:nvPicPr>
        <p:blipFill rotWithShape="1">
          <a:blip r:embed="rId3">
            <a:alphaModFix/>
          </a:blip>
          <a:srcRect b="0" l="24086" r="24087" t="0"/>
          <a:stretch/>
        </p:blipFill>
        <p:spPr>
          <a:xfrm>
            <a:off x="0" y="0"/>
            <a:ext cx="54864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d57dc3e1f9_0_74"/>
          <p:cNvSpPr/>
          <p:nvPr/>
        </p:nvSpPr>
        <p:spPr>
          <a:xfrm>
            <a:off x="6594965" y="9284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Fundamentos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d57dc3e1f9_0_74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d57dc3e1f9_0_74"/>
          <p:cNvSpPr/>
          <p:nvPr/>
        </p:nvSpPr>
        <p:spPr>
          <a:xfrm>
            <a:off x="6594975" y="801750"/>
            <a:ext cx="7871100" cy="7226400"/>
          </a:xfrm>
          <a:prstGeom prst="roundRect">
            <a:avLst>
              <a:gd fmla="val 720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 busca de melhores comparações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além das implementações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dos algoritmos em sua forma pura, foram realizados testes com: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Tunning dos melhores modelos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em busca da melhor </a:t>
            </a:r>
            <a:r>
              <a:rPr lang="en-U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eficácia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resultados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Validação cruzada *k-fold* com k=5</a:t>
            </a: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dividindo os dados em cinco partes para uma avaliação mais estável e menos sujeita a *overfitting*.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Implementação com Modelos híbridos regressão: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Os modelos são: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Aqui estão algumas combinações que usaremos: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 + Gradient Boosting (meta: Linear Regression)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 + Gradient Boosting (meta: Ridge Regression)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 Forest + AdaBoost (meta: Linear Regression)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Gradient Boosting + AdaBoost (meta: Ridge Regression)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581e6c9a0_0_3"/>
          <p:cNvSpPr txBox="1"/>
          <p:nvPr/>
        </p:nvSpPr>
        <p:spPr>
          <a:xfrm>
            <a:off x="895325" y="380200"/>
            <a:ext cx="7064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Metodologia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g2d581e6c9a0_0_3"/>
          <p:cNvGrpSpPr/>
          <p:nvPr/>
        </p:nvGrpSpPr>
        <p:grpSpPr>
          <a:xfrm>
            <a:off x="9011707" y="1903640"/>
            <a:ext cx="5289120" cy="5572880"/>
            <a:chOff x="5632317" y="1189775"/>
            <a:chExt cx="3305700" cy="3483050"/>
          </a:xfrm>
        </p:grpSpPr>
        <p:sp>
          <p:nvSpPr>
            <p:cNvPr id="166" name="Google Shape;166;g2d581e6c9a0_0_3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3</a:t>
              </a:r>
              <a:endParaRPr b="0" i="0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g2d581e6c9a0_0_3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Os resultados de cada fase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– teste inicial, tuning, validação cruzada e Modelos </a:t>
              </a:r>
              <a:r>
                <a:rPr lang="en-US" sz="1900">
                  <a:latin typeface="Roboto"/>
                  <a:ea typeface="Roboto"/>
                  <a:cs typeface="Roboto"/>
                  <a:sym typeface="Roboto"/>
                </a:rPr>
                <a:t>Híbridos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– foram comparados usando </a:t>
              </a: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MSE, MAE, R² e TIME, 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identificando o modelo com </a:t>
              </a: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melhor desempenho geral 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 o impacto das etapas de otimização e validação.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" name="Google Shape;168;g2d581e6c9a0_0_3"/>
          <p:cNvGrpSpPr/>
          <p:nvPr/>
        </p:nvGrpSpPr>
        <p:grpSpPr>
          <a:xfrm>
            <a:off x="0" y="1903983"/>
            <a:ext cx="5675040" cy="5888811"/>
            <a:chOff x="0" y="1189989"/>
            <a:chExt cx="3546900" cy="3680507"/>
          </a:xfrm>
        </p:grpSpPr>
        <p:sp>
          <p:nvSpPr>
            <p:cNvPr id="169" name="Google Shape;169;g2d581e6c9a0_0_3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Escolha da base de dados</a:t>
              </a:r>
              <a:endParaRPr b="0" i="0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g2d581e6c9a0_0_3"/>
            <p:cNvSpPr txBox="1"/>
            <p:nvPr/>
          </p:nvSpPr>
          <p:spPr>
            <a:xfrm>
              <a:off x="655359" y="1999796"/>
              <a:ext cx="2236200" cy="28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Objetivo :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Avaliação e análise comparativa  e detalhada quanto ao desempenho de diversos modelos de regressão aplicados à predição da qualidade de vinhos.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Seleção da base de dados : </a:t>
              </a:r>
              <a:r>
                <a:rPr b="0" i="0" lang="en-US" sz="1900" u="none" cap="none" strike="noStrik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*Wine Quality Dataset* </a:t>
              </a:r>
              <a:r>
                <a:rPr lang="en-US" sz="1900">
                  <a:latin typeface="Roboto"/>
                  <a:ea typeface="Roboto"/>
                  <a:cs typeface="Roboto"/>
                  <a:sym typeface="Roboto"/>
                </a:rPr>
                <a:t>devido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 sua característica de subdivisão : 6497 amostras, sendo 1599 de vinhos tintos e 4898 de vinhos brancos.</a:t>
              </a:r>
              <a:r>
                <a:rPr b="0" i="0" lang="en-US" sz="1900" u="none" cap="none" strike="noStrik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g2d581e6c9a0_0_3"/>
          <p:cNvGrpSpPr/>
          <p:nvPr/>
        </p:nvGrpSpPr>
        <p:grpSpPr>
          <a:xfrm>
            <a:off x="4710727" y="1903640"/>
            <a:ext cx="5289120" cy="5481155"/>
            <a:chOff x="2944204" y="1189775"/>
            <a:chExt cx="3305700" cy="3425722"/>
          </a:xfrm>
        </p:grpSpPr>
        <p:sp>
          <p:nvSpPr>
            <p:cNvPr id="172" name="Google Shape;172;g2d581e6c9a0_0_3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Im</a:t>
              </a:r>
              <a:endParaRPr b="0" i="0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g2d581e6c9a0_0_3"/>
            <p:cNvSpPr txBox="1"/>
            <p:nvPr/>
          </p:nvSpPr>
          <p:spPr>
            <a:xfrm>
              <a:off x="3478949" y="1999797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Foram implementadas 4 formas de aplicação de técnicas :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492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Roboto"/>
                <a:buChar char="●"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Algoritmos puros.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492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Roboto"/>
                <a:buChar char="●"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Tunning dos melhores modelos.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492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Roboto"/>
                <a:buChar char="●"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Croos Validation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492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Roboto"/>
                <a:buChar char="●"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Modelos Hibridos.</a:t>
              </a:r>
              <a:endParaRPr b="0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4" name="Google Shape;174;g2d581e6c9a0_0_3"/>
          <p:cNvSpPr/>
          <p:nvPr/>
        </p:nvSpPr>
        <p:spPr>
          <a:xfrm>
            <a:off x="9011707" y="1903640"/>
            <a:ext cx="5289120" cy="1070400"/>
          </a:xfrm>
          <a:prstGeom prst="chevron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Avaliação/Comparação dos resultados obtidos.</a:t>
            </a:r>
            <a:endParaRPr b="0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g2d581e6c9a0_0_3"/>
          <p:cNvSpPr/>
          <p:nvPr/>
        </p:nvSpPr>
        <p:spPr>
          <a:xfrm>
            <a:off x="0" y="1903983"/>
            <a:ext cx="5675040" cy="1070400"/>
          </a:xfrm>
          <a:prstGeom prst="homePlate">
            <a:avLst>
              <a:gd fmla="val 50000" name="adj"/>
            </a:avLst>
          </a:prstGeom>
          <a:solidFill>
            <a:srgbClr val="2F2F2F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Definição do objetivo/Seleção dos dados/Limpeza dos dados.</a:t>
            </a:r>
            <a:endParaRPr b="0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g2d581e6c9a0_0_3"/>
          <p:cNvSpPr/>
          <p:nvPr/>
        </p:nvSpPr>
        <p:spPr>
          <a:xfrm>
            <a:off x="4710727" y="1903640"/>
            <a:ext cx="5289120" cy="1070400"/>
          </a:xfrm>
          <a:prstGeom prst="chevron">
            <a:avLst>
              <a:gd fmla="val 50000" name="adj"/>
            </a:avLst>
          </a:prstGeom>
          <a:solidFill>
            <a:srgbClr val="41414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Aplicação das técnicas de mineração.</a:t>
            </a:r>
            <a:endParaRPr b="0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2d581e6c9a0_0_3"/>
          <p:cNvSpPr/>
          <p:nvPr/>
        </p:nvSpPr>
        <p:spPr>
          <a:xfrm>
            <a:off x="12746355" y="7284027"/>
            <a:ext cx="1839300" cy="9456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2024-11-10T04:16:18Z</dcterms:created>
  <dc:creator>PptxGenJS</dc:creator>
</cp:coreProperties>
</file>